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F3953-0B4B-4F70-B33F-E9A5AE103840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FD0B3-80B9-402E-9348-0811CA116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13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74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000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810ED9-AB65-4F78-8B3D-1E2FEB852D2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064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49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4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4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28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39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61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0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46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75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8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5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C9E42-E94E-4D86-9B52-5E1A245DD5A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095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17441-D045-48AB-9CA6-6C4CE18BED3A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B4740-0B5D-49CB-BE23-A177FEFE6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39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Yellow River Valley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Settled agriculture began around </a:t>
            </a:r>
            <a:r>
              <a:rPr lang="en-US" sz="2400" dirty="0" smtClean="0"/>
              <a:t>8000 </a:t>
            </a:r>
            <a:r>
              <a:rPr lang="en-US" sz="2400" dirty="0"/>
              <a:t>B.C.E. and was widespread by 6000 B.C.E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Emergence </a:t>
            </a:r>
            <a:r>
              <a:rPr lang="en-US" sz="2400" dirty="0"/>
              <a:t>of </a:t>
            </a:r>
            <a:r>
              <a:rPr lang="en-US" sz="2400" dirty="0" smtClean="0"/>
              <a:t>communities around 2600 B.C.E.</a:t>
            </a:r>
          </a:p>
          <a:p>
            <a:r>
              <a:rPr lang="en-US" sz="2400" dirty="0" smtClean="0"/>
              <a:t>Divided into “regional cultures”</a:t>
            </a:r>
          </a:p>
          <a:p>
            <a:r>
              <a:rPr lang="en-US" sz="2400" dirty="0" smtClean="0"/>
              <a:t>Longshan culture rose in eastern China around 2600 B.C.E.</a:t>
            </a:r>
          </a:p>
          <a:p>
            <a:endParaRPr lang="en-US" sz="2400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78263"/>
            <a:ext cx="3403232" cy="4342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224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Xia </a:t>
            </a:r>
            <a:r>
              <a:rPr lang="en-US" dirty="0" smtClean="0"/>
              <a:t>Dynasty</a:t>
            </a:r>
            <a:br>
              <a:rPr lang="en-US" dirty="0" smtClean="0"/>
            </a:br>
            <a:r>
              <a:rPr lang="en-US" dirty="0" smtClean="0"/>
              <a:t>2070 </a:t>
            </a:r>
            <a:r>
              <a:rPr lang="en-US" dirty="0"/>
              <a:t>– </a:t>
            </a:r>
            <a:r>
              <a:rPr lang="en-US" dirty="0" smtClean="0"/>
              <a:t>1600 </a:t>
            </a:r>
            <a:r>
              <a:rPr lang="en-US" dirty="0"/>
              <a:t>B.C.E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Established in the Shandong region by Yu the Great in 2070 B.C.E.</a:t>
            </a:r>
          </a:p>
          <a:p>
            <a:r>
              <a:rPr lang="en-US" dirty="0" smtClean="0"/>
              <a:t>An agrarian culture with bone and stone tools</a:t>
            </a:r>
          </a:p>
          <a:p>
            <a:r>
              <a:rPr lang="en-US" smtClean="0"/>
              <a:t>1</a:t>
            </a:r>
            <a:r>
              <a:rPr lang="en-US" baseline="30000" smtClean="0"/>
              <a:t>st</a:t>
            </a:r>
            <a:r>
              <a:rPr lang="en-US" smtClean="0"/>
              <a:t> organized bureaucratic </a:t>
            </a:r>
            <a:r>
              <a:rPr lang="en-US" dirty="0" smtClean="0"/>
              <a:t>government 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government to follow dynastic policy making it the 1</a:t>
            </a:r>
            <a:r>
              <a:rPr lang="en-US" baseline="30000" dirty="0" smtClean="0"/>
              <a:t>st</a:t>
            </a:r>
            <a:r>
              <a:rPr lang="en-US" dirty="0" smtClean="0"/>
              <a:t> dynasty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9800"/>
            <a:ext cx="4114800" cy="310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356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Xia Dynasty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Instituted new laws and </a:t>
            </a:r>
            <a:r>
              <a:rPr lang="en-US" dirty="0" smtClean="0"/>
              <a:t>customs</a:t>
            </a:r>
          </a:p>
          <a:p>
            <a:r>
              <a:rPr lang="en-US" dirty="0" smtClean="0"/>
              <a:t>Developed </a:t>
            </a:r>
            <a:r>
              <a:rPr lang="en-US" dirty="0"/>
              <a:t>the production of silk</a:t>
            </a:r>
          </a:p>
          <a:p>
            <a:r>
              <a:rPr lang="en-US" dirty="0"/>
              <a:t>Advancements in agriculture, such as canals and irrigation</a:t>
            </a:r>
          </a:p>
          <a:p>
            <a:r>
              <a:rPr lang="en-US" dirty="0"/>
              <a:t>Advancements in medicine</a:t>
            </a:r>
          </a:p>
          <a:p>
            <a:r>
              <a:rPr lang="en-US" dirty="0"/>
              <a:t>Advancements in technologies, such as casting bronze and a </a:t>
            </a:r>
            <a:r>
              <a:rPr lang="en-US" dirty="0" smtClean="0"/>
              <a:t>calendar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91556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124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Xia Dynasty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3551"/>
            <a:ext cx="8229600" cy="4525963"/>
          </a:xfrm>
        </p:spPr>
        <p:txBody>
          <a:bodyPr/>
          <a:lstStyle/>
          <a:p>
            <a:r>
              <a:rPr lang="en-US" dirty="0" smtClean="0"/>
              <a:t>Developed bronze armor for warfare</a:t>
            </a:r>
          </a:p>
          <a:p>
            <a:r>
              <a:rPr lang="en-US" dirty="0" smtClean="0"/>
              <a:t>Maintained a strong army</a:t>
            </a:r>
          </a:p>
          <a:p>
            <a:r>
              <a:rPr lang="en-US" dirty="0"/>
              <a:t>Bronze craftworks were decorated with Jade</a:t>
            </a:r>
          </a:p>
          <a:p>
            <a:r>
              <a:rPr lang="en-US" dirty="0"/>
              <a:t>Established a regional trade network</a:t>
            </a:r>
          </a:p>
          <a:p>
            <a:r>
              <a:rPr lang="en-US" dirty="0"/>
              <a:t>Developed a calendar system based on the movements of the moon and </a:t>
            </a:r>
            <a:r>
              <a:rPr lang="en-US" dirty="0" smtClean="0"/>
              <a:t>sun</a:t>
            </a:r>
          </a:p>
          <a:p>
            <a:r>
              <a:rPr lang="en-US" dirty="0" smtClean="0"/>
              <a:t>Made numerous attempts to control the flooding of the Yellow River</a:t>
            </a:r>
          </a:p>
        </p:txBody>
      </p:sp>
    </p:spTree>
    <p:extLst>
      <p:ext uri="{BB962C8B-B14F-4D97-AF65-F5344CB8AC3E}">
        <p14:creationId xmlns:p14="http://schemas.microsoft.com/office/powerpoint/2010/main" val="4083587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Decline of the Xia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series of weak rulers, along with internal and external conflicts, led to breakaway vassal states</a:t>
            </a:r>
          </a:p>
          <a:p>
            <a:r>
              <a:rPr lang="en-US" dirty="0" smtClean="0"/>
              <a:t>Poor harvest and flooding led to widespread discontent</a:t>
            </a:r>
          </a:p>
          <a:p>
            <a:r>
              <a:rPr lang="en-US" dirty="0" smtClean="0"/>
              <a:t>The death of King </a:t>
            </a:r>
            <a:r>
              <a:rPr lang="en-US" dirty="0" err="1" smtClean="0"/>
              <a:t>Jie</a:t>
            </a:r>
            <a:r>
              <a:rPr lang="en-US" dirty="0" smtClean="0"/>
              <a:t> in 1675 B.C.E. marked the end of the Xia Dynasty </a:t>
            </a:r>
          </a:p>
          <a:p>
            <a:r>
              <a:rPr lang="en-US" dirty="0" smtClean="0"/>
              <a:t>Xia were overthrown by the Shang state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521" y="1981201"/>
            <a:ext cx="3106343" cy="3448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18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Shang </a:t>
            </a:r>
            <a:r>
              <a:rPr lang="en-US" dirty="0" smtClean="0"/>
              <a:t>Dynasty</a:t>
            </a:r>
            <a:br>
              <a:rPr lang="en-US" dirty="0" smtClean="0"/>
            </a:br>
            <a:r>
              <a:rPr lang="en-US" dirty="0" smtClean="0"/>
              <a:t>1675 </a:t>
            </a:r>
            <a:r>
              <a:rPr lang="en-US" dirty="0"/>
              <a:t>– 1050 B.C.E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Established by Tang of the Shang tribe following the overthrow of the Xia Dynasty</a:t>
            </a:r>
          </a:p>
          <a:p>
            <a:r>
              <a:rPr lang="en-US" dirty="0" smtClean="0"/>
              <a:t>Gained control over the Xia lands</a:t>
            </a:r>
          </a:p>
          <a:p>
            <a:r>
              <a:rPr lang="en-US" dirty="0" smtClean="0"/>
              <a:t>Urban </a:t>
            </a:r>
            <a:r>
              <a:rPr lang="en-US" dirty="0"/>
              <a:t>centers begin to be established around 1350 B.C.E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Introduced writing, metalworking and social classes</a:t>
            </a:r>
          </a:p>
          <a:p>
            <a:r>
              <a:rPr lang="en-US" dirty="0" smtClean="0"/>
              <a:t>Believed in many gods, including a supreme “Deity Above” </a:t>
            </a:r>
          </a:p>
        </p:txBody>
      </p:sp>
      <p:pic>
        <p:nvPicPr>
          <p:cNvPr id="1026" name="Picture 2" descr="C:\Users\Gary Ferguson\Documents\History 101, World Civ. to 1500\Map of Shang Dynasty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3941471" cy="336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13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Shang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Created a </a:t>
            </a:r>
            <a:r>
              <a:rPr lang="en-US" dirty="0" smtClean="0"/>
              <a:t>360 day calendar </a:t>
            </a:r>
            <a:r>
              <a:rPr lang="en-US" dirty="0"/>
              <a:t>for planting and harvest </a:t>
            </a:r>
            <a:r>
              <a:rPr lang="en-US" dirty="0" smtClean="0"/>
              <a:t>seasons</a:t>
            </a:r>
          </a:p>
          <a:p>
            <a:r>
              <a:rPr lang="en-US" dirty="0" smtClean="0"/>
              <a:t>Ruler’s political power was based on land ownership and a concept known as “</a:t>
            </a:r>
            <a:r>
              <a:rPr lang="en-US" i="1" dirty="0" smtClean="0"/>
              <a:t>Mandate of Heaven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King appointed local governors</a:t>
            </a:r>
          </a:p>
          <a:p>
            <a:r>
              <a:rPr lang="en-US" dirty="0" smtClean="0"/>
              <a:t>Rulers supported public works projects and new agricultural technologies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822026"/>
            <a:ext cx="4133491" cy="399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526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Shang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Introduced a written language with nearly 6000 </a:t>
            </a:r>
            <a:r>
              <a:rPr lang="en-US" dirty="0" smtClean="0"/>
              <a:t>characters</a:t>
            </a:r>
          </a:p>
          <a:p>
            <a:r>
              <a:rPr lang="en-US" dirty="0" smtClean="0"/>
              <a:t>Expanding agricultural production allowed for population increase</a:t>
            </a:r>
          </a:p>
          <a:p>
            <a:r>
              <a:rPr lang="en-US" dirty="0" smtClean="0"/>
              <a:t>Population increase allowed for more peasants to be used as labor on projects, such as the Great Wall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945" y="2514601"/>
            <a:ext cx="4354455" cy="2367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144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Decline of the Shang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By 1300 B.C.E. regional trade growth allowed for states to breakaway</a:t>
            </a:r>
          </a:p>
          <a:p>
            <a:r>
              <a:rPr lang="en-US" dirty="0" smtClean="0"/>
              <a:t>Warfare and a series of weak and self indulgent rulers led  to </a:t>
            </a:r>
            <a:r>
              <a:rPr lang="en-US" dirty="0"/>
              <a:t>decline around 1200 B.C.E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Shang rulers lost the </a:t>
            </a:r>
            <a:r>
              <a:rPr lang="en-US" i="1" dirty="0" smtClean="0"/>
              <a:t>mandate of heaven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56137"/>
            <a:ext cx="4038600" cy="361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634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Zhou Dynasty</a:t>
            </a:r>
            <a:br>
              <a:rPr lang="en-US" dirty="0" smtClean="0"/>
            </a:br>
            <a:r>
              <a:rPr lang="en-US" dirty="0" smtClean="0"/>
              <a:t>1046 – 256 B.C.E.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Filled the political void following the decline of the Shang</a:t>
            </a:r>
          </a:p>
          <a:p>
            <a:r>
              <a:rPr lang="en-US" dirty="0" smtClean="0"/>
              <a:t>Divided into Western and Eastern Zhou Dynasties</a:t>
            </a:r>
          </a:p>
          <a:p>
            <a:r>
              <a:rPr lang="en-US" dirty="0" smtClean="0"/>
              <a:t>Considered the Golden Age of China</a:t>
            </a:r>
          </a:p>
          <a:p>
            <a:r>
              <a:rPr lang="en-US" dirty="0" smtClean="0"/>
              <a:t>The longest lasting of China’s dynasty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3" name="Picture 5" descr="C:\Users\Gary Ferguson\Documents\History 101, World Civ. to 1500\Map of Western Zhou Dynast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28" y="1885060"/>
            <a:ext cx="4448721" cy="314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098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Western Zhou Dynasty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1046 – </a:t>
            </a:r>
            <a:r>
              <a:rPr lang="en-US" dirty="0" smtClean="0"/>
              <a:t>771 </a:t>
            </a:r>
            <a:r>
              <a:rPr lang="en-US" dirty="0"/>
              <a:t>B.C.E.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King Wu of the Zhou conquered the Shang around 1046 B.C.E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Maintained Shang culture and institutions</a:t>
            </a:r>
          </a:p>
          <a:p>
            <a:r>
              <a:rPr lang="en-US" dirty="0" smtClean="0"/>
              <a:t> Maintained Shang hierarchical political structure</a:t>
            </a:r>
          </a:p>
          <a:p>
            <a:r>
              <a:rPr lang="en-US" dirty="0"/>
              <a:t>Continued the idea of “</a:t>
            </a:r>
            <a:r>
              <a:rPr lang="en-US" i="1" dirty="0"/>
              <a:t>Mandate of Heaven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pic>
        <p:nvPicPr>
          <p:cNvPr id="2053" name="Picture 5" descr="C:\Users\Gary Ferguson\Documents\History 101, World Civ. to 1500\Map of Western Zhou Dynast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28" y="1885060"/>
            <a:ext cx="4448721" cy="314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142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Western Zhou Dynasty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Consisted </a:t>
            </a:r>
            <a:r>
              <a:rPr lang="en-US" dirty="0"/>
              <a:t>of 70 small feudal like </a:t>
            </a:r>
            <a:r>
              <a:rPr lang="en-US" dirty="0" smtClean="0"/>
              <a:t>city states</a:t>
            </a:r>
          </a:p>
          <a:p>
            <a:r>
              <a:rPr lang="en-US" dirty="0" smtClean="0"/>
              <a:t>Placed family members as rulers of satellite states</a:t>
            </a:r>
          </a:p>
          <a:p>
            <a:r>
              <a:rPr lang="en-US" dirty="0" smtClean="0"/>
              <a:t>Promoted agricultural advancements, such as the iron plow, canals and irrigation systems  </a:t>
            </a:r>
            <a:endParaRPr lang="en-US" dirty="0"/>
          </a:p>
          <a:p>
            <a:r>
              <a:rPr lang="en-US" dirty="0"/>
              <a:t>Fell into decline by 771 B.C.E.</a:t>
            </a:r>
          </a:p>
          <a:p>
            <a:r>
              <a:rPr lang="en-US" dirty="0"/>
              <a:t>Shaped the future of China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47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Eastern Zhou Dynasty</a:t>
            </a:r>
            <a:br>
              <a:rPr lang="en-US" dirty="0" smtClean="0"/>
            </a:br>
            <a:r>
              <a:rPr lang="en-US" dirty="0" smtClean="0"/>
              <a:t>771 – 256 B.C.E.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771 B.C.E. migrating tribes forced the Zhou eastward</a:t>
            </a:r>
          </a:p>
          <a:p>
            <a:r>
              <a:rPr lang="en-US" dirty="0" smtClean="0"/>
              <a:t>Beginning of the Spring and Autumn period</a:t>
            </a:r>
          </a:p>
          <a:p>
            <a:r>
              <a:rPr lang="en-US" dirty="0" smtClean="0"/>
              <a:t>Continued erosion of royal power</a:t>
            </a:r>
          </a:p>
          <a:p>
            <a:r>
              <a:rPr lang="en-US" dirty="0"/>
              <a:t>Ruled over small city- states by 481 B.C.E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2050" name="Picture 2" descr="C:\Users\Gary Ferguson\Documents\History 101, World Civ. to 1500\Maps\Map of Eastern Zhou Dynast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3600"/>
            <a:ext cx="4344599" cy="304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356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Eastern Zhou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481 B.C.E. the period of the </a:t>
            </a:r>
            <a:r>
              <a:rPr lang="en-US" i="1" dirty="0"/>
              <a:t>Warring States </a:t>
            </a:r>
            <a:r>
              <a:rPr lang="en-US" dirty="0"/>
              <a:t>began</a:t>
            </a:r>
          </a:p>
          <a:p>
            <a:r>
              <a:rPr lang="en-US" dirty="0" smtClean="0"/>
              <a:t>By </a:t>
            </a:r>
            <a:r>
              <a:rPr lang="en-US" dirty="0"/>
              <a:t>476 B.C.E. escalating warfare reduced the number of independent states to around 40 </a:t>
            </a:r>
          </a:p>
          <a:p>
            <a:r>
              <a:rPr lang="en-US" dirty="0" smtClean="0"/>
              <a:t>The continued warfare created a political void and a few large states</a:t>
            </a:r>
          </a:p>
          <a:p>
            <a:r>
              <a:rPr lang="en-US" dirty="0" smtClean="0"/>
              <a:t>Conquered by </a:t>
            </a:r>
            <a:r>
              <a:rPr lang="en-US" dirty="0"/>
              <a:t>the Qin in 256 B.C.E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747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Mesoamerica Civilizations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11480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Settled agriculture </a:t>
            </a:r>
            <a:r>
              <a:rPr lang="en-US" altLang="en-US" sz="2400" dirty="0" smtClean="0"/>
              <a:t>was </a:t>
            </a:r>
            <a:r>
              <a:rPr lang="en-US" altLang="en-US" sz="2400" dirty="0"/>
              <a:t>widespread by 8000 B.C.E.</a:t>
            </a:r>
          </a:p>
          <a:p>
            <a:pPr eaLnBrk="1" hangingPunct="1"/>
            <a:r>
              <a:rPr lang="en-US" altLang="en-US" sz="2400" dirty="0" smtClean="0"/>
              <a:t>Establishment of cultural centers by 4000 B.C.E.</a:t>
            </a:r>
          </a:p>
          <a:p>
            <a:r>
              <a:rPr lang="en-US" altLang="en-US" sz="2400" dirty="0"/>
              <a:t>By 3500 B.C.E. cultivation of maize was widespread  </a:t>
            </a:r>
          </a:p>
          <a:p>
            <a:pPr eaLnBrk="1" hangingPunct="1"/>
            <a:r>
              <a:rPr lang="en-US" altLang="en-US" sz="2400" dirty="0" smtClean="0"/>
              <a:t>By 1800 B.C.E. cities centered around temple complexes</a:t>
            </a:r>
          </a:p>
          <a:p>
            <a:pPr eaLnBrk="1" hangingPunct="1"/>
            <a:r>
              <a:rPr lang="en-US" altLang="en-US" sz="2400" dirty="0" smtClean="0"/>
              <a:t>City-states developed around 1500 B.C.E.</a:t>
            </a:r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</p:txBody>
      </p:sp>
      <p:pic>
        <p:nvPicPr>
          <p:cNvPr id="16388" name="Picture 7" descr="http://www.mesoweb.com/resources/maps/media/crystal_map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62200"/>
            <a:ext cx="3962400" cy="24319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59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Olmec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Began to dominate the central gulf coast of Mexico by 1500 B.C.E.</a:t>
            </a:r>
          </a:p>
          <a:p>
            <a:r>
              <a:rPr lang="en-US" altLang="en-US" dirty="0"/>
              <a:t>They were ruled by an elite priest class and developed cities with large public buildings and temples</a:t>
            </a:r>
          </a:p>
          <a:p>
            <a:r>
              <a:rPr lang="en-US" altLang="en-US" dirty="0"/>
              <a:t>They were ruled by an elite priest class and developed cities with large public buildings and </a:t>
            </a:r>
            <a:r>
              <a:rPr lang="en-US" altLang="en-US" dirty="0" smtClean="0"/>
              <a:t>temples</a:t>
            </a:r>
            <a:endParaRPr lang="en-US" dirty="0" smtClean="0"/>
          </a:p>
          <a:p>
            <a:r>
              <a:rPr lang="en-US" dirty="0"/>
              <a:t>Expanding population allowed for the Olmec influence to </a:t>
            </a:r>
            <a:r>
              <a:rPr lang="en-US" dirty="0" smtClean="0"/>
              <a:t>spread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286000"/>
            <a:ext cx="4007908" cy="300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078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Olmec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San </a:t>
            </a:r>
            <a:r>
              <a:rPr lang="en-US" dirty="0" err="1" smtClean="0"/>
              <a:t>Larenzo</a:t>
            </a:r>
            <a:r>
              <a:rPr lang="en-US" dirty="0" smtClean="0"/>
              <a:t> was the cultural </a:t>
            </a:r>
            <a:r>
              <a:rPr lang="en-US" dirty="0"/>
              <a:t>center </a:t>
            </a:r>
            <a:r>
              <a:rPr lang="en-US" dirty="0" smtClean="0"/>
              <a:t>by </a:t>
            </a:r>
            <a:r>
              <a:rPr lang="en-US" dirty="0"/>
              <a:t>1200 B.C.E</a:t>
            </a:r>
            <a:r>
              <a:rPr lang="en-US" dirty="0" smtClean="0"/>
              <a:t>., but shifted to La </a:t>
            </a:r>
            <a:r>
              <a:rPr lang="en-US" dirty="0" err="1" smtClean="0"/>
              <a:t>Venta</a:t>
            </a:r>
            <a:r>
              <a:rPr lang="en-US" dirty="0" smtClean="0"/>
              <a:t> around 900 B.C.E</a:t>
            </a:r>
          </a:p>
          <a:p>
            <a:r>
              <a:rPr lang="en-US" dirty="0" smtClean="0"/>
              <a:t>Developed temple complexes laid out in a grid pattern</a:t>
            </a:r>
          </a:p>
          <a:p>
            <a:r>
              <a:rPr lang="en-US" dirty="0" smtClean="0"/>
              <a:t>Developed stone sculptures</a:t>
            </a:r>
            <a:r>
              <a:rPr lang="en-US" dirty="0"/>
              <a:t>, ball </a:t>
            </a:r>
            <a:r>
              <a:rPr lang="en-US" dirty="0" smtClean="0"/>
              <a:t>games </a:t>
            </a:r>
            <a:r>
              <a:rPr lang="en-US" dirty="0"/>
              <a:t>and works of </a:t>
            </a:r>
            <a:r>
              <a:rPr lang="en-US" dirty="0" smtClean="0"/>
              <a:t>art made from clay and jade </a:t>
            </a:r>
            <a:endParaRPr lang="en-US" dirty="0"/>
          </a:p>
          <a:p>
            <a:r>
              <a:rPr lang="en-US" dirty="0" smtClean="0"/>
              <a:t>Developed </a:t>
            </a:r>
            <a:r>
              <a:rPr lang="en-US" dirty="0"/>
              <a:t>a trade network that included Central </a:t>
            </a:r>
            <a:r>
              <a:rPr lang="en-US" dirty="0" smtClean="0"/>
              <a:t>America by 800 B.C.E.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2543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Decline of the Olmec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Culture relied mainly on maize, squash and sweet potatoes as food stuffs</a:t>
            </a:r>
          </a:p>
          <a:p>
            <a:r>
              <a:rPr lang="en-US" dirty="0"/>
              <a:t>E</a:t>
            </a:r>
            <a:r>
              <a:rPr lang="en-US" dirty="0" smtClean="0"/>
              <a:t>xploitation of land, warfare, droughts and natural disasters led to a breakdown of the culture around 400 B.C.E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Laid </a:t>
            </a:r>
            <a:r>
              <a:rPr lang="en-US" dirty="0"/>
              <a:t>the foundation for the future Mayan and Aztec </a:t>
            </a:r>
            <a:r>
              <a:rPr lang="en-US" dirty="0" smtClean="0"/>
              <a:t>Empires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3013494" cy="401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722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783</Words>
  <Application>Microsoft Office PowerPoint</Application>
  <PresentationFormat>On-screen Show (4:3)</PresentationFormat>
  <Paragraphs>102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Yellow River Valley</vt:lpstr>
      <vt:lpstr>Xia Dynasty 2070 – 1600 B.C.E.</vt:lpstr>
      <vt:lpstr>Xia Dynasty</vt:lpstr>
      <vt:lpstr>Xia Dynasty</vt:lpstr>
      <vt:lpstr>Decline of the Xia Dynasty</vt:lpstr>
      <vt:lpstr>Shang Dynasty 1675 – 1050 B.C.E</vt:lpstr>
      <vt:lpstr>Shang Dynasty</vt:lpstr>
      <vt:lpstr>Shang Dynasty</vt:lpstr>
      <vt:lpstr>Decline of the Shang Dynasty</vt:lpstr>
      <vt:lpstr> Zhou Dynasty 1046 – 256 B.C.E. </vt:lpstr>
      <vt:lpstr>Western Zhou Dynasty 1046 – 771 B.C.E.</vt:lpstr>
      <vt:lpstr>Western Zhou Dynasty</vt:lpstr>
      <vt:lpstr>Eastern Zhou Dynasty 771 – 256 B.C.E.</vt:lpstr>
      <vt:lpstr>Eastern Zhou Dynasty</vt:lpstr>
      <vt:lpstr>Mesoamerica Civilizations</vt:lpstr>
      <vt:lpstr>The Olmec</vt:lpstr>
      <vt:lpstr>The Olmec</vt:lpstr>
      <vt:lpstr>Decline of the Olmec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River Valley</dc:title>
  <dc:creator>Gary Ferguson</dc:creator>
  <cp:lastModifiedBy>Gary Ferguson</cp:lastModifiedBy>
  <cp:revision>1</cp:revision>
  <dcterms:created xsi:type="dcterms:W3CDTF">2017-02-01T18:50:54Z</dcterms:created>
  <dcterms:modified xsi:type="dcterms:W3CDTF">2017-02-01T18:55:06Z</dcterms:modified>
</cp:coreProperties>
</file>